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notesMaster" Target="notesMasters/notesMaster1.xml" /><Relationship Id="rId33" Type="http://schemas.openxmlformats.org/officeDocument/2006/relationships/viewProps" Target="viewProps.xml" /><Relationship Id="rId32" Type="http://schemas.openxmlformats.org/officeDocument/2006/relationships/presProps" Target="presProps.xml" /><Relationship Id="rId1" Type="http://schemas.openxmlformats.org/officeDocument/2006/relationships/slideMaster" Target="slideMasters/slideMaster1.xml" /><Relationship Id="rId35" Type="http://schemas.openxmlformats.org/officeDocument/2006/relationships/tableStyles" Target="tableStyles.xml" /><Relationship Id="rId3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2.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3.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4.xml.rels><?xml version="1.0" encoding="UTF-8"?><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5.xml.rels><?xml version="1.0" encoding="UTF-8"?><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HER2 assessment across genomic (copy number), transcriptomic (mRNA), and proteomic (protein) layers in CPTAC pan-cancer analysis.</a:t>
            </a:r>
          </a:p>
          <a:p>
            <a:pPr lvl="0" indent="0" marL="0">
              <a:buNone/>
            </a:pPr>
          </a:p>
          <a:p>
            <a:pPr lvl="0" indent="0" marL="0">
              <a:buNone/>
            </a:pPr>
            <a:r>
              <a:rPr/>
              <a:t>Panel a: Histogram showing Spearman correlation distribution for 206 protein-mRNA pairs - most show modest correlation.</a:t>
            </a:r>
          </a:p>
          <a:p>
            <a:pPr lvl="0" indent="0" marL="0">
              <a:buNone/>
            </a:pPr>
          </a:p>
          <a:p>
            <a:pPr lvl="0" indent="0" marL="0">
              <a:buNone/>
            </a:pPr>
            <a:r>
              <a:rPr/>
              <a:t>Panel b: Crosstab showing HER2 classification by CNV, mRNA, and protein across 11 tumor types. Red highlighting shows ≥5% discordance. Breast (BRCA) and endometrial (UCEC) cancers subdivided by HER2 protein levels.</a:t>
            </a:r>
          </a:p>
          <a:p>
            <a:pPr lvl="0" indent="0" marL="0">
              <a:buNone/>
            </a:pPr>
          </a:p>
          <a:p>
            <a:pPr lvl="0" indent="0" marL="0">
              <a:buNone/>
            </a:pPr>
            <a:r>
              <a:rPr/>
              <a:t>Panel c: HER2 copy number vs protein level - amplified samples have higher protein but substantial variation exists.</a:t>
            </a:r>
          </a:p>
          <a:p>
            <a:pPr lvl="0" indent="0" marL="0">
              <a:buNone/>
            </a:pPr>
          </a:p>
          <a:p>
            <a:pPr lvl="0" indent="0" marL="0">
              <a:buNone/>
            </a:pPr>
            <a:r>
              <a:rPr/>
              <a:t>Panel d: HER2 mRNA vs protein correlation of only 0.53 across all tumors.</a:t>
            </a:r>
          </a:p>
          <a:p>
            <a:pPr lvl="0" indent="0" marL="0">
              <a:buNone/>
            </a:pPr>
          </a:p>
          <a:p>
            <a:pPr lvl="0" indent="0" marL="0">
              <a:buNone/>
            </a:pPr>
            <a:r>
              <a:rPr/>
              <a:t>Key insight: HER2 classification varies dramatically by layer. Samples HER2-positive by protein may be negative by RNA or CNV. For anti-HER2 therapy decisions, protein measurement is essential.</a:t>
            </a:r>
          </a:p>
          <a:p>
            <a:pPr lvl="0" indent="0" marL="0">
              <a:buNone/>
            </a:pPr>
          </a:p>
          <a:p>
            <a:pPr lvl="0" indent="0" marL="0">
              <a:buNone/>
            </a:pPr>
            <a:r>
              <a:rPr/>
              <a:t>Takeaway: Discordance across layers motivates multi-omics integration to capture the full regulatory cascade from DNA → RNA → protein. Post-transcriptional regulation and protein stability create layer-specific biology.</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lvl="0" indent="0" marL="0">
              <a:buNone/>
            </a:pPr>
          </a:p>
          <a:p>
            <a:pPr lvl="0" indent="0" marL="0">
              <a:buNone/>
            </a:pPr>
            <a:r>
              <a:rPr/>
              <a:t>Key insight: Metabolites are not just endpoints—they are regulatory signals that directly control gene expression and protein function.</a:t>
            </a:r>
          </a:p>
          <a:p>
            <a:pPr lvl="0" indent="0" marL="0">
              <a:buNone/>
            </a:pPr>
          </a:p>
          <a:p>
            <a:pPr lvl="0" indent="0" marL="0">
              <a:buNone/>
            </a:pPr>
            <a:r>
              <a:rPr/>
              <a:t>What metabolomics tells us: how metabolic state regulates epigenetics and protein function, phenotype-proximal biology (closer to observable disease than genomics), metabolic reprogramming in cancer and immune cells.</a:t>
            </a:r>
          </a:p>
          <a:p>
            <a:pPr lvl="0" indent="0" marL="0">
              <a:buNone/>
            </a:pPr>
          </a:p>
          <a:p>
            <a:pPr lvl="0" indent="0" marL="0">
              <a:buNone/>
            </a:pPr>
            <a:r>
              <a:rPr/>
              <a:t>Takeaway: Metabolomics reveals bidirectional regulation—metabolism shapes epigenetics and protein function, creating feedback loops across omics layers. This motivates integrative analysis to capture systems-level regulation.</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Left: Parallel multi-omics (matched samples) - Multiple omics measured on the same samples (e.g., tumor aliquots). Enables direct layer-to-layer correlation. Examples: TCGA (WES + RNA-seq + methylation + proteomics), CPTAC (genomics + proteomics), clinical trials with multi-omic profiling.</a:t>
            </a:r>
          </a:p>
          <a:p>
            <a:pPr lvl="0" indent="0" marL="0">
              <a:buNone/>
            </a:pPr>
          </a:p>
          <a:p>
            <a:pPr lvl="0" indent="0" marL="0">
              <a:buNone/>
            </a:pPr>
            <a:r>
              <a:rPr/>
              <a:t>Right: Joint profiling multi-omics - Multiple omics from the same cells or spatial locations. Requires specialized technologies. Examples: CITE-seq (scRNA + protein), 10X Multiome (scATAC + scRNA), spatial methods (Xenium/CODEX for RNA + protein, PacBio HiFi for DNA + methylation).</a:t>
            </a:r>
          </a:p>
          <a:p>
            <a:pPr lvl="0" indent="0" marL="0">
              <a:buNone/>
            </a:pPr>
          </a:p>
          <a:p>
            <a:pPr lvl="0" indent="0" marL="0">
              <a:buNone/>
            </a:pPr>
            <a:r>
              <a:rPr/>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Research workflow showing integrative multi-omics and machine learning approach for head and neck squamous cell carcinoma. Study integrated genomics, transcriptomics, and clinical data to improve prognosis prediction and identify treatment-relevant biomarkers.</a:t>
            </a:r>
          </a:p>
          <a:p>
            <a:pPr lvl="0" indent="0" marL="0">
              <a:buNone/>
            </a:pPr>
          </a:p>
          <a:p>
            <a:pPr lvl="0" indent="0" marL="0">
              <a:buNone/>
            </a:pPr>
            <a:r>
              <a:rPr/>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lvl="0" indent="0" marL="0">
              <a:buNone/>
            </a:pPr>
          </a:p>
          <a:p>
            <a:pPr lvl="0" indent="0" marL="0">
              <a:buNone/>
            </a:pPr>
            <a:r>
              <a:rPr/>
              <a:t>Takeaway: Parallel multi-omics on matched samples enables direct integration across layers, revealing which molecular alterations drive phenotype and which are passenger events. This approach is powerful for biomarker discovery and patient stratification.</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Spatial omics of the breast tumor microenvironment. Background: Spatial omics has transformed understanding of breast TME, but clinical validation remains limited.</a:t>
            </a:r>
          </a:p>
          <a:p>
            <a:pPr lvl="0" indent="0" marL="0">
              <a:buNone/>
            </a:pPr>
          </a:p>
          <a:p>
            <a:pPr lvl="0" indent="0" marL="0">
              <a:buNone/>
            </a:pPr>
            <a:r>
              <a:rPr/>
              <a:t>Left panel: Throughput vs resolution tradeoff for different spatial technologies (transcriptomics, proteomics, multi-omics).</a:t>
            </a:r>
          </a:p>
          <a:p>
            <a:pPr lvl="0" indent="0" marL="0">
              <a:buNone/>
            </a:pPr>
          </a:p>
          <a:p>
            <a:pPr lvl="0" indent="0" marL="0">
              <a:buNone/>
            </a:pPr>
            <a:r>
              <a:rPr/>
              <a:t>Center panel: Schematic showing tumor organization - metabolic niches, immune ecosystem (ignored, inflamed, excluded tumor regions), clonal architecture, polyclonal metastases, blood vessels, and stroma ecosystem.</a:t>
            </a:r>
          </a:p>
          <a:p>
            <a:pPr lvl="0" indent="0" marL="0">
              <a:buNone/>
            </a:pPr>
          </a:p>
          <a:p>
            <a:pPr lvl="0" indent="0" marL="0">
              <a:buNone/>
            </a:pPr>
            <a:r>
              <a:rPr/>
              <a:t>Right panel: Heatmap showing method compatibility across clinical applications (early diagnosis, FFPE support, subcellular resolution, biomarker discovery).</a:t>
            </a:r>
          </a:p>
          <a:p>
            <a:pPr lvl="0" indent="0" marL="0">
              <a:buNone/>
            </a:pPr>
          </a:p>
          <a:p>
            <a:pPr lvl="0" indent="0" marL="0">
              <a:buNone/>
            </a:pPr>
            <a:r>
              <a:rPr/>
              <a:t>Main findings: Spatial multiomics uncovers how spatially organized immune and stromal niches influence tumor evolution and therapy response. Integration of transcriptomic, proteomic, metabolomic and epigenomic advances within a translational framework. Key technological and analytical gaps limit clinical implementation.</a:t>
            </a:r>
          </a:p>
          <a:p>
            <a:pPr lvl="0" indent="0" marL="0">
              <a:buNone/>
            </a:pPr>
          </a:p>
          <a:p>
            <a:pPr lvl="0" indent="0" marL="0">
              <a:buNone/>
            </a:pPr>
            <a:r>
              <a:rPr/>
              <a:t>Takeaway: Joint spatial profiling reveals how molecular layers interact within tissue architecture—biology that parallel bulk approaches cannot capture. Clinical promise includes predicting therapy response based on spatial organization, but technological barriers remain.</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Integrated spatial omics of metabolic reprogramming in pancreatic cancer. Study integrated spatial metabolomics with spatial transcriptomics and proteomics to map metabolic rewiring.</a:t>
            </a:r>
          </a:p>
          <a:p>
            <a:pPr lvl="0" indent="0" marL="0">
              <a:buNone/>
            </a:pPr>
          </a:p>
          <a:p>
            <a:pPr lvl="0" indent="0" marL="0">
              <a:buNone/>
            </a:pPr>
            <a:r>
              <a:rPr/>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lvl="0" indent="0" marL="0">
              <a:buNone/>
            </a:pPr>
          </a:p>
          <a:p>
            <a:pPr lvl="0" indent="0" marL="0">
              <a:buNone/>
            </a:pPr>
            <a:r>
              <a:rPr/>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lvl="0" indent="0" marL="0">
              <a:buNone/>
            </a:pPr>
          </a:p>
          <a:p>
            <a:pPr lvl="0" indent="0" marL="0">
              <a:buNone/>
            </a:pPr>
            <a:r>
              <a:rPr/>
              <a:t>Each panel shows spatial maps of metabolites and corresponding enzyme expression (spatial plots + UMAP plots), revealing compartmentalization between tumor, stroma, and immune regions.</a:t>
            </a:r>
          </a:p>
          <a:p>
            <a:pPr lvl="0" indent="0" marL="0">
              <a:buNone/>
            </a:pPr>
          </a:p>
          <a:p>
            <a:pPr lvl="0" indent="0" marL="0">
              <a:buNone/>
            </a:pPr>
            <a:r>
              <a:rPr/>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lvl="0" indent="0" marL="0">
              <a:buNone/>
            </a:pPr>
          </a:p>
          <a:p>
            <a:pPr lvl="0" indent="0" marL="0">
              <a:buNone/>
            </a:pPr>
            <a:r>
              <a:rPr/>
              <a:t>Takeaway: Spatial integration of metabolomics, transcriptomics, and proteomics maps metabolic reprogramming at cellular resolution. This identifies spatially restricted metabolic vulnerabilities for targeted therapy.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Meta-analysis answers: “Do genomic and transcriptomic analyses independently support this pathway?” Integrative analysis answers: “Which latent factors or regulatory networks explain coordinated variation across layers?”</a:t>
            </a:r>
          </a:p>
          <a:p>
            <a:pPr lvl="0" indent="0" marL="0">
              <a:buNone/>
            </a:pPr>
          </a:p>
          <a:p>
            <a:pPr lvl="0" indent="0" marL="0">
              <a:buNone/>
            </a:pPr>
            <a:r>
              <a:rP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lvl="0" indent="0" marL="0">
              <a:buNone/>
            </a:pPr>
          </a:p>
          <a:p>
            <a:pPr lvl="0" indent="0" marL="0">
              <a:buNone/>
            </a:pPr>
            <a:r>
              <a:rP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Genomics captures germline and somatic mutations, copy number alterations, and structural rearrangements. This is the “blueprint” layer. Study design showing DNA extraction from fresh vs FFPE samples, multiple library prep protocols, and sequencing platforms.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lvl="0" indent="0" marL="0">
              <a:buNone/>
            </a:pPr>
          </a:p>
          <a:p>
            <a:pPr lvl="0" indent="0" marL="0">
              <a:buNone/>
            </a:pPr>
            <a:r>
              <a:rPr/>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lvl="0" indent="0" marL="0">
              <a:buNone/>
            </a:pPr>
          </a:p>
          <a:p>
            <a:pPr lvl="0" indent="0" marL="0">
              <a:buNone/>
            </a:pPr>
            <a:r>
              <a:rPr/>
              <a:t>Takeaway: Genomics defines potential—integration with other layers reveals realized biology.</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lvl="0" indent="0" marL="0">
              <a:buNone/>
            </a:pPr>
          </a:p>
          <a:p>
            <a:pPr lvl="0" indent="0" marL="0">
              <a:buNone/>
            </a:pPr>
            <a:r>
              <a:rPr/>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lvl="0" indent="0" marL="0">
              <a:buNone/>
            </a:pPr>
          </a:p>
          <a:p>
            <a:pPr lvl="0" indent="0" marL="0">
              <a:buNone/>
            </a:pPr>
            <a:r>
              <a:rPr/>
              <a:t>Takeaway: Epigenomics reveals regulatory potential—which parts of the genome are accessible and how TFs can act. Integration with transcriptomics distinguishes potential from realized activity.</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Transcriptomics captures which genes are actively being transcribed at the time of measurement. Workflows of bulk RNA-seq vs single-cell RNA-seq shown. Bulk provides population average across many cells. Single-cell reveals cell-level heterogeneity and rare populations.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lvl="0" indent="0" marL="0">
              <a:buNone/>
            </a:pPr>
          </a:p>
          <a:p>
            <a:pPr lvl="0" indent="0" marL="0">
              <a:buNone/>
            </a:pPr>
            <a:r>
              <a:rPr/>
              <a:t>Key insight: Expression programs define molecular subtypes with therapeutic relevance. What transcriptomics tells us: active signaling pathways, cell states and heterogeneity, tumor microenvironment composition.</a:t>
            </a:r>
          </a:p>
          <a:p>
            <a:pPr lvl="0" indent="0" marL="0">
              <a:buNone/>
            </a:pPr>
          </a:p>
          <a:p>
            <a:pPr lvl="0" indent="0" marL="0">
              <a:buNone/>
            </a:pPr>
            <a:r>
              <a:rPr/>
              <a:t>Limitation: RNA abundance ≠ protein abundance ≠ activity. Post-transcriptional regulation and protein stability decouple mRNA from functional output.</a:t>
            </a:r>
          </a:p>
          <a:p>
            <a:pPr lvl="0" indent="0" marL="0">
              <a:buNone/>
            </a:pPr>
          </a:p>
          <a:p>
            <a:pPr lvl="0" indent="0" marL="0">
              <a:buNone/>
            </a:pPr>
            <a:r>
              <a:rPr/>
              <a:t>Takeaway: Transcriptomics captures gene expression programs but requires integration with proteomics to understand functional consequences.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2.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13.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14.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5.jp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6.jp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8.xml" /><Relationship Id="rId3" Type="http://schemas.openxmlformats.org/officeDocument/2006/relationships/image" Target="../media/image1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9.xml" /><Relationship Id="rId3" Type="http://schemas.openxmlformats.org/officeDocument/2006/relationships/image" Target="../media/image1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0.xml" /><Relationship Id="rId3" Type="http://schemas.openxmlformats.org/officeDocument/2006/relationships/image" Target="../media/image1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xml" /><Relationship Id="rId3" Type="http://schemas.openxmlformats.org/officeDocument/2006/relationships/image" Target="../media/image2.jp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7.xml" /><Relationship Id="rId3"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Advances in Bioinformatics: Multi-Omics Integration</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Session 1: Foundations for Understanding Multi-Omics Research</a:t>
            </a:r>
            <a:br/>
            <a:br/>
            <a:r>
              <a:rPr/>
              <a:t>Bioinformatics Journal Club</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Transcriptomics: Expression-Based Subtypes</a:t>
            </a:r>
          </a:p>
        </p:txBody>
      </p:sp>
      <p:pic>
        <p:nvPicPr>
          <p:cNvPr descr="figures/pam50-breast-subtypes.png" id="0" name="Picture 1"/>
          <p:cNvPicPr>
            <a:picLocks noGrp="1" noChangeAspect="1"/>
          </p:cNvPicPr>
          <p:nvPr/>
        </p:nvPicPr>
        <p:blipFill>
          <a:blip r:embed="rId3"/>
          <a:stretch>
            <a:fillRect/>
          </a:stretch>
        </p:blipFill>
        <p:spPr bwMode="auto">
          <a:xfrm>
            <a:off x="3213100" y="1193800"/>
            <a:ext cx="27051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Proteomics: The Functional Machinery</a:t>
            </a:r>
          </a:p>
        </p:txBody>
      </p:sp>
      <p:pic>
        <p:nvPicPr>
          <p:cNvPr descr="figures/proteomics-platforms.png" id="0" name="Picture 1"/>
          <p:cNvPicPr>
            <a:picLocks noGrp="1" noChangeAspect="1"/>
          </p:cNvPicPr>
          <p:nvPr/>
        </p:nvPicPr>
        <p:blipFill>
          <a:blip r:embed="rId3"/>
          <a:stretch>
            <a:fillRect/>
          </a:stretch>
        </p:blipFill>
        <p:spPr bwMode="auto">
          <a:xfrm>
            <a:off x="876300" y="1193800"/>
            <a:ext cx="31877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Protein abundance, modifications, and interactions</a:t>
            </a:r>
          </a:p>
          <a:p>
            <a:pPr lvl="0" indent="0" marL="0">
              <a:buNone/>
            </a:pPr>
            <a:r>
              <a:rPr b="1"/>
              <a:t>Common technologies:</a:t>
            </a:r>
          </a:p>
          <a:p>
            <a:pPr lvl="0"/>
            <a:r>
              <a:rPr/>
              <a:t>Mass spectrometry-based proteomics</a:t>
            </a:r>
          </a:p>
          <a:p>
            <a:pPr lvl="0"/>
            <a:r>
              <a:rPr/>
              <a:t>Antibody-based platforms (RPPA, CyTOF)</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Proteomics: Layer-to-Layer Discordance</a:t>
            </a:r>
          </a:p>
        </p:txBody>
      </p:sp>
      <p:pic>
        <p:nvPicPr>
          <p:cNvPr descr="figures/cptac-her2-multilayer.png" id="0" name="Picture 1"/>
          <p:cNvPicPr>
            <a:picLocks noGrp="1" noChangeAspect="1"/>
          </p:cNvPicPr>
          <p:nvPr/>
        </p:nvPicPr>
        <p:blipFill>
          <a:blip r:embed="rId3"/>
          <a:stretch>
            <a:fillRect/>
          </a:stretch>
        </p:blipFill>
        <p:spPr bwMode="auto">
          <a:xfrm>
            <a:off x="2540000" y="1193800"/>
            <a:ext cx="40767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Metabolomics: Biochemical Activity</a:t>
            </a:r>
          </a:p>
        </p:txBody>
      </p:sp>
      <p:pic>
        <p:nvPicPr>
          <p:cNvPr descr="figures/metabolomics-workflow.png" id="0" name="Picture 1"/>
          <p:cNvPicPr>
            <a:picLocks noGrp="1" noChangeAspect="1"/>
          </p:cNvPicPr>
          <p:nvPr/>
        </p:nvPicPr>
        <p:blipFill>
          <a:blip r:embed="rId3"/>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Small molecules reflecting metabolic flux and enzymatic activity</a:t>
            </a:r>
          </a:p>
          <a:p>
            <a:pPr lvl="0" indent="0" marL="0">
              <a:buNone/>
            </a:pPr>
            <a:r>
              <a:rPr b="1"/>
              <a:t>Common technologies:</a:t>
            </a:r>
          </a:p>
          <a:p>
            <a:pPr lvl="0"/>
            <a:r>
              <a:rPr/>
              <a:t>LC-MS / GC-MS</a:t>
            </a:r>
          </a:p>
          <a:p>
            <a:pPr lvl="0"/>
            <a:r>
              <a:rPr/>
              <a:t>Targeted vs untargeted approaches</a:t>
            </a:r>
          </a:p>
          <a:p>
            <a:pPr lvl="0"/>
            <a:r>
              <a:rPr/>
              <a:t>NMR spectroscopy</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Metabolomics: Regulatory Connections</a:t>
            </a:r>
          </a:p>
        </p:txBody>
      </p:sp>
      <p:pic>
        <p:nvPicPr>
          <p:cNvPr descr="figures/metabolites-in-multiomes.png" id="0" name="Picture 1"/>
          <p:cNvPicPr>
            <a:picLocks noGrp="1" noChangeAspect="1"/>
          </p:cNvPicPr>
          <p:nvPr/>
        </p:nvPicPr>
        <p:blipFill>
          <a:blip r:embed="rId3"/>
          <a:stretch>
            <a:fillRect/>
          </a:stretch>
        </p:blipFill>
        <p:spPr bwMode="auto">
          <a:xfrm>
            <a:off x="2489200" y="1193800"/>
            <a:ext cx="41656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Two Multi-Omics Study Paradigms</a:t>
            </a:r>
          </a:p>
        </p:txBody>
      </p:sp>
      <p:pic>
        <p:nvPicPr>
          <p:cNvPr descr="figures/multiomics-paradigms.png" id="0" name="Picture 1"/>
          <p:cNvPicPr>
            <a:picLocks noGrp="1" noChangeAspect="1"/>
          </p:cNvPicPr>
          <p:nvPr/>
        </p:nvPicPr>
        <p:blipFill>
          <a:blip r:embed="rId3"/>
          <a:stretch>
            <a:fillRect/>
          </a:stretch>
        </p:blipFill>
        <p:spPr bwMode="auto">
          <a:xfrm>
            <a:off x="1993900" y="1193800"/>
            <a:ext cx="5168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Parallel Multi-Omics Study Example</a:t>
            </a:r>
          </a:p>
        </p:txBody>
      </p:sp>
      <p:pic>
        <p:nvPicPr>
          <p:cNvPr descr="figures/parallel-study-example-tcga.png" id="0" name="Picture 1"/>
          <p:cNvPicPr>
            <a:picLocks noGrp="1" noChangeAspect="1"/>
          </p:cNvPicPr>
          <p:nvPr/>
        </p:nvPicPr>
        <p:blipFill>
          <a:blip r:embed="rId3"/>
          <a:stretch>
            <a:fillRect/>
          </a:stretch>
        </p:blipFill>
        <p:spPr bwMode="auto">
          <a:xfrm>
            <a:off x="2197100" y="1193800"/>
            <a:ext cx="47625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Single-Cell Multi-Omics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b="1"/>
                        <a:t>Omics Combination</a:t>
                      </a:r>
                    </a:p>
                  </a:txBody>
                  <a:tcPr/>
                </a:tc>
                <a:tc>
                  <a:txBody>
                    <a:bodyPr/>
                    <a:lstStyle/>
                    <a:p>
                      <a:pPr lvl="0" indent="0" marL="0">
                        <a:buNone/>
                      </a:pPr>
                      <a:r>
                        <a:rPr b="1"/>
                        <a:t>Technologies</a:t>
                      </a:r>
                    </a:p>
                  </a:txBody>
                  <a:tcPr/>
                </a:tc>
              </a:tr>
              <a:tr h="0">
                <a:tc>
                  <a:txBody>
                    <a:bodyPr/>
                    <a:lstStyle/>
                    <a:p>
                      <a:pPr lvl="0" indent="0" marL="0">
                        <a:buNone/>
                      </a:pPr>
                      <a:r>
                        <a:rPr/>
                        <a:t>Genome + Transcriptome</a:t>
                      </a:r>
                    </a:p>
                  </a:txBody>
                </a:tc>
                <a:tc>
                  <a:txBody>
                    <a:bodyPr/>
                    <a:lstStyle/>
                    <a:p>
                      <a:pPr lvl="0" indent="0" marL="0">
                        <a:buNone/>
                      </a:pPr>
                      <a:r>
                        <a:rPr/>
                        <a:t>G&amp;T-seq, TARGET-seq, sci-L3</a:t>
                      </a:r>
                    </a:p>
                  </a:txBody>
                </a:tc>
              </a:tr>
              <a:tr h="0">
                <a:tc>
                  <a:txBody>
                    <a:bodyPr/>
                    <a:lstStyle/>
                    <a:p>
                      <a:pPr lvl="0" indent="0" marL="0">
                        <a:buNone/>
                      </a:pPr>
                      <a:r>
                        <a:rPr/>
                        <a:t>Epigenome + Transcriptome</a:t>
                      </a:r>
                    </a:p>
                  </a:txBody>
                </a:tc>
                <a:tc>
                  <a:txBody>
                    <a:bodyPr/>
                    <a:lstStyle/>
                    <a:p>
                      <a:pPr lvl="0" indent="0" marL="0">
                        <a:buNone/>
                      </a:pPr>
                      <a:r>
                        <a:rPr/>
                        <a:t>sci-CAR, SNARE-seq, SHARE-seq</a:t>
                      </a:r>
                    </a:p>
                  </a:txBody>
                </a:tc>
              </a:tr>
              <a:tr h="0">
                <a:tc>
                  <a:txBody>
                    <a:bodyPr/>
                    <a:lstStyle/>
                    <a:p>
                      <a:pPr lvl="0" indent="0" marL="0">
                        <a:buNone/>
                      </a:pPr>
                      <a:r>
                        <a:rPr/>
                        <a:t>Transcriptome + Protein</a:t>
                      </a:r>
                    </a:p>
                  </a:txBody>
                </a:tc>
                <a:tc>
                  <a:txBody>
                    <a:bodyPr/>
                    <a:lstStyle/>
                    <a:p>
                      <a:pPr lvl="0" indent="0" marL="0">
                        <a:buNone/>
                      </a:pPr>
                      <a:r>
                        <a:rPr/>
                        <a:t>CITE-seq, REAP-seq, ASAP-seq</a:t>
                      </a:r>
                    </a:p>
                  </a:txBody>
                </a:tc>
              </a:tr>
              <a:tr h="0">
                <a:tc>
                  <a:txBody>
                    <a:bodyPr/>
                    <a:lstStyle/>
                    <a:p>
                      <a:pPr lvl="0" indent="0" marL="0">
                        <a:buNone/>
                      </a:pPr>
                      <a:r>
                        <a:rPr/>
                        <a:t>Triple Modality</a:t>
                      </a:r>
                    </a:p>
                  </a:txBody>
                </a:tc>
                <a:tc>
                  <a:txBody>
                    <a:bodyPr/>
                    <a:lstStyle/>
                    <a:p>
                      <a:pPr lvl="0" indent="0" marL="0">
                        <a:buNone/>
                      </a:pPr>
                      <a:r>
                        <a:rPr/>
                        <a:t>TEA-seq, DOGMA-seq</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Advantage:</a:t>
            </a:r>
            <a:r>
              <a:rPr/>
              <a:t> All measurements from the same cells</a:t>
            </a:r>
          </a:p>
          <a:p>
            <a:pPr lvl="0"/>
            <a:r>
              <a:rPr/>
              <a:t>Eliminates batch effects between modalities</a:t>
            </a:r>
          </a:p>
          <a:p>
            <a:pPr lvl="0"/>
            <a:r>
              <a:rPr/>
              <a:t>Reveals cell-level regulatory relationships</a:t>
            </a:r>
          </a:p>
          <a:p>
            <a:pPr lvl="0"/>
            <a:r>
              <a:rPr/>
              <a:t>Emerging: Spatial multi-omics maintains tissue architecture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Spatial Multi-Omics</a:t>
            </a:r>
          </a:p>
        </p:txBody>
      </p:sp>
      <p:pic>
        <p:nvPicPr>
          <p:cNvPr descr="figures/multimodal-study-example.jpg" id="0" name="Picture 1"/>
          <p:cNvPicPr>
            <a:picLocks noGrp="1" noChangeAspect="1"/>
          </p:cNvPicPr>
          <p:nvPr/>
        </p:nvPicPr>
        <p:blipFill>
          <a:blip r:embed="rId3"/>
          <a:stretch>
            <a:fillRect/>
          </a:stretch>
        </p:blipFill>
        <p:spPr bwMode="auto">
          <a:xfrm>
            <a:off x="1524000" y="1193800"/>
            <a:ext cx="60833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 to the Multi-Omics Integration Series</a:t>
            </a:r>
          </a:p>
        </p:txBody>
      </p:sp>
      <p:sp>
        <p:nvSpPr>
          <p:cNvPr id="3" name="Content Placeholder 2"/>
          <p:cNvSpPr>
            <a:spLocks noGrp="1"/>
          </p:cNvSpPr>
          <p:nvPr>
            <p:ph idx="1"/>
          </p:nvPr>
        </p:nvSpPr>
        <p:spPr/>
        <p:txBody>
          <a:bodyPr/>
          <a:lstStyle/>
          <a:p>
            <a:pPr lvl="0" indent="0" marL="0">
              <a:buNone/>
            </a:pPr>
            <a:r>
              <a:rPr/>
              <a:t>This foundational session will establish:</a:t>
            </a:r>
          </a:p>
          <a:p>
            <a:pPr lvl="0"/>
            <a:r>
              <a:rPr/>
              <a:t>What each omics layer measures and why it matters</a:t>
            </a:r>
          </a:p>
          <a:p>
            <a:pPr lvl="0"/>
            <a:r>
              <a:rPr/>
              <a:t>Study design frameworks: parallel vs joint profiling</a:t>
            </a:r>
          </a:p>
          <a:p>
            <a:pPr lvl="0"/>
            <a:r>
              <a:rPr/>
              <a:t>Analytical paradigms: sample-focused vs feature-focused</a:t>
            </a:r>
          </a:p>
          <a:p>
            <a:pPr lvl="0"/>
            <a:r>
              <a:rPr/>
              <a:t>Key challenges facing the field</a:t>
            </a:r>
          </a:p>
          <a:p>
            <a:pPr lvl="0" indent="0" marL="0">
              <a:buNone/>
            </a:pPr>
            <a:r>
              <a:rPr b="1"/>
              <a:t>Goal:</a:t>
            </a:r>
            <a:r>
              <a:rPr/>
              <a:t> Prepare you to critically engage with upcoming speaker presentations.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Spatial Metabolomics</a:t>
            </a:r>
          </a:p>
        </p:txBody>
      </p:sp>
      <p:pic>
        <p:nvPicPr>
          <p:cNvPr descr="figures/multimodal-pancreatic-cancer.jpg" id="0" name="Picture 1"/>
          <p:cNvPicPr>
            <a:picLocks noGrp="1" noChangeAspect="1"/>
          </p:cNvPicPr>
          <p:nvPr/>
        </p:nvPicPr>
        <p:blipFill>
          <a:blip r:embed="rId3"/>
          <a:stretch>
            <a:fillRect/>
          </a:stretch>
        </p:blipFill>
        <p:spPr bwMode="auto">
          <a:xfrm>
            <a:off x="2882900" y="1193800"/>
            <a:ext cx="33782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Two Analytical Paradigms</a:t>
            </a:r>
          </a:p>
        </p:txBody>
      </p:sp>
      <p:pic>
        <p:nvPicPr>
          <p:cNvPr descr="figures/integration-approaches.png" id="0" name="Picture 1"/>
          <p:cNvPicPr>
            <a:picLocks noGrp="1" noChangeAspect="1"/>
          </p:cNvPicPr>
          <p:nvPr/>
        </p:nvPicPr>
        <p:blipFill>
          <a:blip r:embed="rId3"/>
          <a:stretch>
            <a:fillRect/>
          </a:stretch>
        </p:blipFill>
        <p:spPr bwMode="auto">
          <a:xfrm>
            <a:off x="457200" y="1524000"/>
            <a:ext cx="4038600" cy="27305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Sample-Focused:</a:t>
            </a:r>
            <a:r>
              <a:rPr/>
              <a:t> - Groups patients into subtypes - Predicts clinical outcomes - Identifies biomarkers</a:t>
            </a:r>
          </a:p>
          <a:p>
            <a:pPr lvl="0" indent="0" marL="0">
              <a:buNone/>
            </a:pPr>
            <a:r>
              <a:rPr b="1"/>
              <a:t>Feature-Focused:</a:t>
            </a:r>
            <a:r>
              <a:rPr/>
              <a:t> - Infers regulatory mechanisms - Builds molecular networks - Reveals causal relationships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Sample-Focused: Molecular Subtyping</a:t>
            </a:r>
          </a:p>
        </p:txBody>
      </p:sp>
      <p:pic>
        <p:nvPicPr>
          <p:cNvPr descr="figures/sample-focused-clustering.png" id="0" name="Picture 1"/>
          <p:cNvPicPr>
            <a:picLocks noGrp="1" noChangeAspect="1"/>
          </p:cNvPicPr>
          <p:nvPr/>
        </p:nvPicPr>
        <p:blipFill>
          <a:blip r:embed="rId3"/>
          <a:stretch>
            <a:fillRect/>
          </a:stretch>
        </p:blipFill>
        <p:spPr bwMode="auto">
          <a:xfrm>
            <a:off x="901700" y="1193800"/>
            <a:ext cx="31369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Approach:</a:t>
            </a:r>
            <a:r>
              <a:rPr/>
              <a:t> Consensus clustering across omics layers</a:t>
            </a:r>
          </a:p>
          <a:p>
            <a:pPr lvl="0" indent="0" marL="0">
              <a:buNone/>
            </a:pPr>
            <a:r>
              <a:rPr b="1"/>
              <a:t>Key findings:</a:t>
            </a:r>
            <a:r>
              <a:rPr/>
              <a:t> - Three glioma subtypes identified - Distinct molecular signatures - Significant survival differences</a:t>
            </a:r>
          </a:p>
          <a:p>
            <a:pPr lvl="0" indent="0" marL="0">
              <a:buNone/>
            </a:pPr>
            <a:r>
              <a:rPr b="1"/>
              <a:t>Takeaway:</a:t>
            </a:r>
            <a:r>
              <a:rPr/>
              <a:t> Sample integration identifies clinically actionable patient subtypes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Feature-Focused: Regulatory Networks</a:t>
            </a:r>
          </a:p>
        </p:txBody>
      </p:sp>
      <p:pic>
        <p:nvPicPr>
          <p:cNvPr descr="figures/scenic-melanoma-regulatory-network.png" id="0" name="Picture 1"/>
          <p:cNvPicPr>
            <a:picLocks noGrp="1" noChangeAspect="1"/>
          </p:cNvPicPr>
          <p:nvPr/>
        </p:nvPicPr>
        <p:blipFill>
          <a:blip r:embed="rId3"/>
          <a:stretch>
            <a:fillRect/>
          </a:stretch>
        </p:blipFill>
        <p:spPr bwMode="auto">
          <a:xfrm>
            <a:off x="850900" y="1193800"/>
            <a:ext cx="32512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Approach:</a:t>
            </a:r>
            <a:r>
              <a:rPr/>
              <a:t> SCENIC integrates scRNA-seq with TF motifs and ATAC-seq</a:t>
            </a:r>
          </a:p>
          <a:p>
            <a:pPr lvl="0" indent="0" marL="0">
              <a:buNone/>
            </a:pPr>
            <a:r>
              <a:rPr b="1"/>
              <a:t>Key findings:</a:t>
            </a:r>
            <a:r>
              <a:rPr/>
              <a:t> - TF programs define cell states - Chromatin accessibility validates predictions - Reveals melanoma phenotype switching mechanisms</a:t>
            </a:r>
          </a:p>
          <a:p>
            <a:pPr lvl="0" indent="0" marL="0">
              <a:buNone/>
            </a:pPr>
            <a:r>
              <a:rPr b="1"/>
              <a:t>Takeaway:</a:t>
            </a:r>
            <a:r>
              <a:rPr/>
              <a:t> Feature integration identifies regulatory logic across layers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Integrative vs Meta-Analysis</a:t>
            </a:r>
          </a:p>
        </p:txBody>
      </p:sp>
      <p:sp>
        <p:nvSpPr>
          <p:cNvPr id="3" name="Content Placeholder 2"/>
          <p:cNvSpPr>
            <a:spLocks noGrp="1"/>
          </p:cNvSpPr>
          <p:nvPr>
            <p:ph idx="1"/>
          </p:nvPr>
        </p:nvSpPr>
        <p:spPr/>
        <p:txBody>
          <a:bodyPr/>
          <a:lstStyle/>
          <a:p>
            <a:pPr lvl="0" indent="0" marL="0">
              <a:buNone/>
            </a:pPr>
            <a:r>
              <a:rPr b="1"/>
              <a:t>Meta-analysis:</a:t>
            </a:r>
          </a:p>
          <a:p>
            <a:pPr lvl="0"/>
            <a:r>
              <a:rPr/>
              <a:t>Analyze each layer independently</a:t>
            </a:r>
          </a:p>
          <a:p>
            <a:pPr lvl="0"/>
            <a:r>
              <a:rPr/>
              <a:t>Combine results post-analysis</a:t>
            </a:r>
          </a:p>
          <a:p>
            <a:pPr lvl="0"/>
            <a:r>
              <a:rPr/>
              <a:t>Example: pathway enrichment overlap</a:t>
            </a:r>
          </a:p>
          <a:p>
            <a:pPr lvl="0" indent="0" marL="0">
              <a:buNone/>
            </a:pPr>
            <a:r>
              <a:rPr b="1"/>
              <a:t>Integrative analysis:</a:t>
            </a:r>
          </a:p>
          <a:p>
            <a:pPr lvl="0"/>
            <a:r>
              <a:rPr/>
              <a:t>Joint statistical modeling across layers</a:t>
            </a:r>
          </a:p>
          <a:p>
            <a:pPr lvl="0"/>
            <a:r>
              <a:rPr/>
              <a:t>Leverages cross-layer structure</a:t>
            </a:r>
          </a:p>
          <a:p>
            <a:pPr lvl="0"/>
            <a:r>
              <a:rPr/>
              <a:t>Example: latent factor models</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Challenges in Multi-Omics</a:t>
            </a:r>
          </a:p>
        </p:txBody>
      </p:sp>
      <p:sp>
        <p:nvSpPr>
          <p:cNvPr id="3" name="Content Placeholder 2"/>
          <p:cNvSpPr>
            <a:spLocks noGrp="1"/>
          </p:cNvSpPr>
          <p:nvPr>
            <p:ph idx="1"/>
          </p:nvPr>
        </p:nvSpPr>
        <p:spPr/>
        <p:txBody>
          <a:bodyPr/>
          <a:lstStyle/>
          <a:p>
            <a:pPr lvl="0"/>
            <a:r>
              <a:rPr b="1"/>
              <a:t>Discordance across layers</a:t>
            </a:r>
            <a:r>
              <a:rPr/>
              <a:t> is often biological signal, not noise</a:t>
            </a:r>
          </a:p>
          <a:p>
            <a:pPr lvl="0"/>
            <a:r>
              <a:rPr b="1"/>
              <a:t>Missing data</a:t>
            </a:r>
            <a:r>
              <a:rPr/>
              <a:t> differs by platform and layer</a:t>
            </a:r>
          </a:p>
          <a:p>
            <a:pPr lvl="0"/>
            <a:r>
              <a:rPr b="1"/>
              <a:t>Batch effects</a:t>
            </a:r>
            <a:r>
              <a:rPr/>
              <a:t> vary across technologies</a:t>
            </a:r>
          </a:p>
          <a:p>
            <a:pPr lvl="0"/>
            <a:r>
              <a:rPr b="1"/>
              <a:t>Interpretability</a:t>
            </a:r>
            <a:r>
              <a:rPr/>
              <a:t> vs model complexity tradeoffs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Challenge: Layer-to-Layer Discordance</a:t>
            </a:r>
          </a:p>
        </p:txBody>
      </p:sp>
      <p:sp>
        <p:nvSpPr>
          <p:cNvPr id="3" name="Content Placeholder 2"/>
          <p:cNvSpPr>
            <a:spLocks noGrp="1"/>
          </p:cNvSpPr>
          <p:nvPr>
            <p:ph idx="1"/>
          </p:nvPr>
        </p:nvSpPr>
        <p:spPr/>
        <p:txBody>
          <a:bodyPr/>
          <a:lstStyle/>
          <a:p>
            <a:pPr lvl="0" indent="0" marL="0">
              <a:buNone/>
            </a:pPr>
            <a:r>
              <a:rPr b="1"/>
              <a:t>Common observations:</a:t>
            </a:r>
          </a:p>
          <a:p>
            <a:pPr lvl="0"/>
            <a:r>
              <a:rPr/>
              <a:t>RNA–protein correlation often modest (ρ ~ 0.4–0.6)</a:t>
            </a:r>
          </a:p>
          <a:p>
            <a:pPr lvl="0"/>
            <a:r>
              <a:rPr/>
              <a:t>Open chromatin without expression</a:t>
            </a:r>
          </a:p>
          <a:p>
            <a:pPr lvl="0"/>
            <a:r>
              <a:rPr/>
              <a:t>Metabolic changes without transcriptional shifts</a:t>
            </a:r>
          </a:p>
          <a:p>
            <a:pPr lvl="0" indent="0" marL="1270000">
              <a:buNone/>
            </a:pPr>
            <a:r>
              <a:rPr sz="2000"/>
              <a:t>Disagreement across layers often reveals post-transcriptional regulation, protein stability, and metabolic control.</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Challenge: Missing Data</a:t>
            </a:r>
          </a:p>
        </p:txBody>
      </p:sp>
      <p:sp>
        <p:nvSpPr>
          <p:cNvPr id="3" name="Content Placeholder 2"/>
          <p:cNvSpPr>
            <a:spLocks noGrp="1"/>
          </p:cNvSpPr>
          <p:nvPr>
            <p:ph idx="1"/>
          </p:nvPr>
        </p:nvSpPr>
        <p:spPr/>
        <p:txBody>
          <a:bodyPr/>
          <a:lstStyle/>
          <a:p>
            <a:pPr lvl="0" indent="0" marL="0">
              <a:buNone/>
            </a:pPr>
            <a:r>
              <a:rPr b="1"/>
              <a:t>Types:</a:t>
            </a:r>
          </a:p>
          <a:p>
            <a:pPr lvl="0"/>
            <a:r>
              <a:rPr/>
              <a:t>Missing by design (not all samples on all platforms)</a:t>
            </a:r>
          </a:p>
          <a:p>
            <a:pPr lvl="0"/>
            <a:r>
              <a:rPr/>
              <a:t>Missing not at random (low-abundance dropout)</a:t>
            </a:r>
          </a:p>
          <a:p>
            <a:pPr lvl="0"/>
            <a:r>
              <a:rPr/>
              <a:t>Platform-specific (scRNA-seq zeros, proteomics detection limits)</a:t>
            </a:r>
          </a:p>
          <a:p>
            <a:pPr lvl="0" indent="0" marL="0">
              <a:buNone/>
            </a:pPr>
            <a:r>
              <a:rPr b="1"/>
              <a:t>Impact:</a:t>
            </a:r>
            <a:r>
              <a:rPr/>
              <a:t> Breaks naïve integration, requires careful modeling</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Upcoming Sessions</a:t>
            </a:r>
          </a:p>
        </p:txBody>
      </p:sp>
      <p:sp>
        <p:nvSpPr>
          <p:cNvPr id="3" name="Content Placeholder 2"/>
          <p:cNvSpPr>
            <a:spLocks noGrp="1"/>
          </p:cNvSpPr>
          <p:nvPr>
            <p:ph idx="1"/>
          </p:nvPr>
        </p:nvSpPr>
        <p:spPr/>
        <p:txBody>
          <a:bodyPr/>
          <a:lstStyle/>
          <a:p>
            <a:pPr lvl="0" indent="0" marL="0">
              <a:buNone/>
            </a:pPr>
            <a:r>
              <a:rPr b="1"/>
              <a:t>What we’ve established:</a:t>
            </a:r>
          </a:p>
          <a:p>
            <a:pPr lvl="0"/>
            <a:r>
              <a:rPr/>
              <a:t>Each omics layer provides a distinct biological view</a:t>
            </a:r>
          </a:p>
          <a:p>
            <a:pPr lvl="0"/>
            <a:r>
              <a:rPr/>
              <a:t>Study design (parallel vs joint) shapes questions and methods</a:t>
            </a:r>
          </a:p>
          <a:p>
            <a:pPr lvl="0"/>
            <a:r>
              <a:rPr/>
              <a:t>Analysis paradigm (sample vs feature-focused) serves different goals</a:t>
            </a:r>
          </a:p>
          <a:p>
            <a:pPr lvl="0"/>
            <a:r>
              <a:rPr/>
              <a:t>Challenges are inherent to multi-omics biology</a:t>
            </a:r>
          </a:p>
          <a:p>
            <a:pPr lvl="0" indent="0" marL="0">
              <a:buNone/>
            </a:pPr>
            <a:r>
              <a:rPr b="1"/>
              <a:t>Looking ahead:</a:t>
            </a:r>
          </a:p>
          <a:p>
            <a:pPr lvl="0" indent="0" marL="0">
              <a:buNone/>
            </a:pPr>
            <a:r>
              <a:rPr/>
              <a:t>UF and external researchers will present methods addressing these challenges in cancer, immunology, and spatial biology contexts.</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Questions and Discussion</a:t>
            </a:r>
          </a:p>
        </p:txBody>
      </p:sp>
      <p:sp>
        <p:nvSpPr>
          <p:cNvPr id="3" name="Content Placeholder 2"/>
          <p:cNvSpPr>
            <a:spLocks noGrp="1"/>
          </p:cNvSpPr>
          <p:nvPr>
            <p:ph idx="1"/>
          </p:nvPr>
        </p:nvSpPr>
        <p:spPr/>
        <p:txBody>
          <a:bodyPr/>
          <a:lstStyle/>
          <a:p>
            <a:pPr lvl="0" indent="0" marL="0">
              <a:buNone/>
            </a:pPr>
            <a:r>
              <a:rPr/>
              <a:t>What questions do you have about multi-omics concepts, study designs, or analytical approaches?</a:t>
            </a:r>
          </a:p>
          <a:p>
            <a:pPr lvl="0" indent="0" marL="0">
              <a:buNone/>
            </a:pPr>
            <a:r>
              <a:rPr/>
              <a:t>What multi-omics applications are most relevant to your research?</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Multi-Layered Biology of Cells</a:t>
            </a:r>
          </a:p>
        </p:txBody>
      </p:sp>
      <p:pic>
        <p:nvPicPr>
          <p:cNvPr descr="figures/central-dogma-multilayer.png" id="0" name="Picture 1"/>
          <p:cNvPicPr>
            <a:picLocks noGrp="1" noChangeAspect="1"/>
          </p:cNvPicPr>
          <p:nvPr/>
        </p:nvPicPr>
        <p:blipFill>
          <a:blip r:embed="rId3"/>
          <a:stretch>
            <a:fillRect/>
          </a:stretch>
        </p:blipFill>
        <p:spPr bwMode="auto">
          <a:xfrm>
            <a:off x="457200" y="1689100"/>
            <a:ext cx="4038600" cy="24003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Genome → Epigenome → Transcriptome → Proteome → Metabolome</a:t>
            </a:r>
          </a:p>
          <a:p>
            <a:pPr lvl="0"/>
            <a:r>
              <a:rPr/>
              <a:t>Each layer captures different biological information</a:t>
            </a:r>
          </a:p>
          <a:p>
            <a:pPr lvl="0"/>
            <a:r>
              <a:rPr/>
              <a:t>Regulation flows across layers</a:t>
            </a:r>
          </a:p>
          <a:p>
            <a:pPr lvl="0"/>
            <a:r>
              <a:rPr/>
              <a:t>Feedback loops create complexity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Multi-Omics Integration?</a:t>
            </a:r>
          </a:p>
        </p:txBody>
      </p:sp>
      <p:pic>
        <p:nvPicPr>
          <p:cNvPr descr="figures/multi-omics-overview.jpg" id="0" name="Picture 1"/>
          <p:cNvPicPr>
            <a:picLocks noGrp="1" noChangeAspect="1"/>
          </p:cNvPicPr>
          <p:nvPr/>
        </p:nvPicPr>
        <p:blipFill>
          <a:blip r:embed="rId3"/>
          <a:stretch>
            <a:fillRect/>
          </a:stretch>
        </p:blipFill>
        <p:spPr bwMode="auto">
          <a:xfrm>
            <a:off x="457200" y="1866900"/>
            <a:ext cx="4038600" cy="20447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Multi-omics integration</a:t>
            </a:r>
            <a:r>
              <a:rPr/>
              <a:t> combines measurements from multiple molecular layers to:</a:t>
            </a:r>
          </a:p>
          <a:p>
            <a:pPr lvl="0"/>
            <a:r>
              <a:rPr/>
              <a:t>Reveal regulatory relationships</a:t>
            </a:r>
          </a:p>
          <a:p>
            <a:pPr lvl="0"/>
            <a:r>
              <a:rPr/>
              <a:t>Uncover disease mechanisms</a:t>
            </a:r>
          </a:p>
          <a:p>
            <a:pPr lvl="0"/>
            <a:r>
              <a:rPr/>
              <a:t>Classify molecular subtypes</a:t>
            </a:r>
          </a:p>
          <a:p>
            <a:pPr lvl="0"/>
            <a:r>
              <a:rPr/>
              <a:t>Predict clinical outcomes</a:t>
            </a:r>
          </a:p>
          <a:p>
            <a:pPr lvl="0" indent="0" marL="0">
              <a:buNone/>
            </a:pPr>
            <a:r>
              <a:rPr/>
              <a:t>All invisible to single-layer analysis.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Genomics: “What can happen”</a:t>
            </a:r>
          </a:p>
        </p:txBody>
      </p:sp>
      <p:pic>
        <p:nvPicPr>
          <p:cNvPr descr="figures/genomics-technologies.png" id="0" name="Picture 1"/>
          <p:cNvPicPr>
            <a:picLocks noGrp="1" noChangeAspect="1"/>
          </p:cNvPicPr>
          <p:nvPr/>
        </p:nvPicPr>
        <p:blipFill>
          <a:blip r:embed="rId3"/>
          <a:stretch>
            <a:fillRect/>
          </a:stretch>
        </p:blipFill>
        <p:spPr bwMode="auto">
          <a:xfrm>
            <a:off x="457200" y="1574800"/>
            <a:ext cx="4038600" cy="2628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DNA sequence variation</a:t>
            </a:r>
          </a:p>
          <a:p>
            <a:pPr lvl="0" indent="0" marL="0">
              <a:buNone/>
            </a:pPr>
            <a:r>
              <a:rPr b="1"/>
              <a:t>Common technologies:</a:t>
            </a:r>
          </a:p>
          <a:p>
            <a:pPr lvl="0"/>
            <a:r>
              <a:rPr/>
              <a:t>Whole-genome sequencing (WGS)</a:t>
            </a:r>
          </a:p>
          <a:p>
            <a:pPr lvl="0"/>
            <a:r>
              <a:rPr/>
              <a:t>Whole-exome sequencing (WES)</a:t>
            </a:r>
          </a:p>
          <a:p>
            <a:pPr lvl="0"/>
            <a:r>
              <a:rPr/>
              <a:t>Targeted panels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Genomics: Mapping Drivers Across Cancers</a:t>
            </a:r>
          </a:p>
        </p:txBody>
      </p:sp>
      <p:pic>
        <p:nvPicPr>
          <p:cNvPr descr="figures/tcga-mutation-landscape.png" id="0" name="Picture 1"/>
          <p:cNvPicPr>
            <a:picLocks noGrp="1" noChangeAspect="1"/>
          </p:cNvPicPr>
          <p:nvPr/>
        </p:nvPicPr>
        <p:blipFill>
          <a:blip r:embed="rId3"/>
          <a:stretch>
            <a:fillRect/>
          </a:stretch>
        </p:blipFill>
        <p:spPr bwMode="auto">
          <a:xfrm>
            <a:off x="2298700" y="1193800"/>
            <a:ext cx="45339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Epigenomics: The Regulatory Layer</a:t>
            </a:r>
          </a:p>
        </p:txBody>
      </p:sp>
      <p:pic>
        <p:nvPicPr>
          <p:cNvPr descr="figures/epigenomics-assays.png" id="0" name="Picture 1"/>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Chromatin state and DNA modifications controlling gene accessibility</a:t>
            </a:r>
          </a:p>
          <a:p>
            <a:pPr lvl="0" indent="0" marL="0">
              <a:buNone/>
            </a:pPr>
            <a:r>
              <a:rPr b="1"/>
              <a:t>Common technologies:</a:t>
            </a:r>
          </a:p>
          <a:p>
            <a:pPr lvl="0"/>
            <a:r>
              <a:rPr/>
              <a:t>ATAC-seq (chromatin accessibility)</a:t>
            </a:r>
          </a:p>
          <a:p>
            <a:pPr lvl="0"/>
            <a:r>
              <a:rPr/>
              <a:t>ChIP-seq / CUT&amp;RUN (TF binding, histone marks)</a:t>
            </a:r>
          </a:p>
          <a:p>
            <a:pPr lvl="0"/>
            <a:r>
              <a:rPr/>
              <a:t>Bisulfite sequencing (DNA methylation)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Epigenomics: Methylation-Driven Cancer Subtypes</a:t>
            </a:r>
          </a:p>
        </p:txBody>
      </p:sp>
      <p:pic>
        <p:nvPicPr>
          <p:cNvPr descr="figures/cimp-colorectal.png" id="0" name="Picture 1"/>
          <p:cNvPicPr>
            <a:picLocks noGrp="1" noChangeAspect="1"/>
          </p:cNvPicPr>
          <p:nvPr/>
        </p:nvPicPr>
        <p:blipFill>
          <a:blip r:embed="rId3"/>
          <a:stretch>
            <a:fillRect/>
          </a:stretch>
        </p:blipFill>
        <p:spPr bwMode="auto">
          <a:xfrm>
            <a:off x="3149600" y="1193800"/>
            <a:ext cx="28448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Transcriptomics: Active Gene Expression</a:t>
            </a:r>
          </a:p>
        </p:txBody>
      </p:sp>
      <p:pic>
        <p:nvPicPr>
          <p:cNvPr descr="figures/transcriptomics-technologies.png" id="0" name="Picture 1"/>
          <p:cNvPicPr>
            <a:picLocks noGrp="1" noChangeAspect="1"/>
          </p:cNvPicPr>
          <p:nvPr/>
        </p:nvPicPr>
        <p:blipFill>
          <a:blip r:embed="rId3"/>
          <a:stretch>
            <a:fillRect/>
          </a:stretch>
        </p:blipFill>
        <p:spPr bwMode="auto">
          <a:xfrm>
            <a:off x="469900" y="1193800"/>
            <a:ext cx="40259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What it measures:</a:t>
            </a:r>
            <a:r>
              <a:rPr/>
              <a:t> RNA abundance reflecting active transcriptional programs</a:t>
            </a:r>
          </a:p>
          <a:p>
            <a:pPr lvl="0" indent="0" marL="0">
              <a:buNone/>
            </a:pPr>
            <a:r>
              <a:rPr b="1"/>
              <a:t>Common technologies:</a:t>
            </a:r>
          </a:p>
          <a:p>
            <a:pPr lvl="0"/>
            <a:r>
              <a:rPr/>
              <a:t>Bulk RNA-seq</a:t>
            </a:r>
          </a:p>
          <a:p>
            <a:pPr lvl="0"/>
            <a:r>
              <a:rPr/>
              <a:t>Single-cell RNA-seq</a:t>
            </a:r>
          </a:p>
          <a:p>
            <a:pPr lvl="0"/>
            <a:r>
              <a:rPr/>
              <a:t>Spatial transcriptomics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dcterms:created xsi:type="dcterms:W3CDTF">2026-02-05T13:10:02Z</dcterms:created>
  <dcterms:modified xsi:type="dcterms:W3CDTF">2026-02-05T13:10:02Z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